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82" r:id="rId2"/>
    <p:sldId id="279" r:id="rId3"/>
    <p:sldId id="275" r:id="rId4"/>
    <p:sldId id="272" r:id="rId5"/>
    <p:sldId id="267" r:id="rId6"/>
    <p:sldId id="259" r:id="rId7"/>
    <p:sldId id="276" r:id="rId8"/>
    <p:sldId id="794" r:id="rId9"/>
    <p:sldId id="337" r:id="rId10"/>
    <p:sldId id="530" r:id="rId11"/>
    <p:sldId id="796" r:id="rId12"/>
    <p:sldId id="795" r:id="rId13"/>
    <p:sldId id="689" r:id="rId14"/>
    <p:sldId id="264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2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A22C8-7A38-49BC-8C1B-10743B26EACC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60307-22FA-444F-A4C0-3A9AEAA2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76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F58E7-C387-4470-AC8F-491293A48D87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9F784-F7C0-4EA0-B6AA-11800BA12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73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nenbergpublicpolicycenter.org/americans-civics-knowledge-drops-on-first-amendment-and-branches-of-government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norc.org/projects/public-confidence-in-the-u-s-supreme-court-is-at-its-lowest-since-1973/?doing_wp_cron=1688150118.2826159000396728515625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ews.gallup.com/poll/394283/confidence-institutions-down-average-new-low.aspx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Florida Southern</a:t>
            </a:r>
            <a:r>
              <a:rPr lang="en-US" baseline="0" dirty="0"/>
              <a:t> location and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9F784-F7C0-4EA0-B6AA-11800BA126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91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</a:t>
            </a:r>
            <a:r>
              <a:rPr lang="en-US" baseline="0" dirty="0"/>
              <a:t> year created and highlight Justice Lewis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9F784-F7C0-4EA0-B6AA-11800BA126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3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Justice Teaching leaders were recognized by the National Center for State Courts with the Sandra Day O’Connor National Advancements in Civics Award.</a:t>
            </a:r>
            <a:r>
              <a:rPr lang="en-US" baseline="0" dirty="0"/>
              <a:t> The award was presented by retired US Supreme Court Justice Sandra Day O’Connor.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9F784-F7C0-4EA0-B6AA-11800BA126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01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Annette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23777-CF85-43BA-B969-75D2E45F7F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93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Rowe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23777-CF85-43BA-B969-75D2E45F7F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2022 47% of people could name the three branches of government. 25% could not name any of the three branches.</a:t>
            </a:r>
          </a:p>
          <a:p>
            <a:r>
              <a:rPr lang="en-US" sz="1200" dirty="0">
                <a:latin typeface="Book Antiqua"/>
                <a:ea typeface="Verdana"/>
              </a:rPr>
              <a:t>In 2021, 56% of Americans surveyed correctly named the three branches of government. This is the  highest percentage since the survey began in 2006.</a:t>
            </a:r>
          </a:p>
          <a:p>
            <a:pPr lvl="0"/>
            <a:r>
              <a:rPr lang="en-US" dirty="0">
                <a:hlinkClick r:id="rId3"/>
              </a:rPr>
              <a:t>Americans’ Civics Knowledge Drops on First Amendment and Branches of Government | The Annenberg Public Policy Center of the University of Pennsylvania</a:t>
            </a:r>
            <a:endParaRPr lang="en-US" sz="1200" dirty="0">
              <a:solidFill>
                <a:prstClr val="black"/>
              </a:solidFill>
            </a:endParaRPr>
          </a:p>
          <a:p>
            <a:r>
              <a:rPr lang="en-US" sz="1200" dirty="0">
                <a:latin typeface="Book Antiqua"/>
                <a:ea typeface="Verdana"/>
              </a:rPr>
              <a:t>However, 20% of respondents could not name any of the three branches of government this year. The survey is conducted annually by the Annenberg Public Policy Center at the University of Pennsylvania.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F541-5B3D-40F7-BA10-FEAA208C6F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65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9F784-F7C0-4EA0-B6AA-11800BA126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19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Public confidence in the U.S. Supreme Court is at its lowest since 1973 - AP-NORC (apnorc.org)</a:t>
            </a:r>
            <a:endParaRPr lang="en-US" dirty="0"/>
          </a:p>
          <a:p>
            <a:r>
              <a:rPr lang="en-US" dirty="0">
                <a:hlinkClick r:id="rId4"/>
              </a:rPr>
              <a:t>Confidence in U.S. </a:t>
            </a:r>
            <a:r>
              <a:rPr lang="en-US">
                <a:hlinkClick r:id="rId4"/>
              </a:rPr>
              <a:t>Institutions Down; Average at New Low (gallup.com)</a:t>
            </a:r>
            <a:endParaRPr lang="en-US" dirty="0"/>
          </a:p>
          <a:p>
            <a:r>
              <a:rPr lang="en-US" dirty="0">
                <a:latin typeface="Book Antiqua"/>
                <a:ea typeface="Verdana"/>
              </a:rPr>
              <a:t>Public Confidence in Institutions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9F784-F7C0-4EA0-B6AA-11800BA126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49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7014"/>
            <a:ext cx="12192000" cy="263881"/>
          </a:xfrm>
          <a:prstGeom prst="rect">
            <a:avLst/>
          </a:prstGeom>
          <a:solidFill>
            <a:srgbClr val="C320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250" y="6584303"/>
            <a:ext cx="12205250" cy="274344"/>
          </a:xfrm>
          <a:prstGeom prst="rect">
            <a:avLst/>
          </a:prstGeom>
        </p:spPr>
      </p:pic>
      <p:pic>
        <p:nvPicPr>
          <p:cNvPr id="2050" name="Picture 2" descr="JTC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348942"/>
            <a:ext cx="205739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74570" y="394662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49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029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345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9502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0244"/>
            <a:ext cx="12205250" cy="274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64606"/>
            <a:ext cx="12205250" cy="274344"/>
          </a:xfrm>
          <a:prstGeom prst="rect">
            <a:avLst/>
          </a:prstGeom>
        </p:spPr>
      </p:pic>
      <p:pic>
        <p:nvPicPr>
          <p:cNvPr id="11" name="Picture 2" descr="JTC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348942"/>
            <a:ext cx="205739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74570" y="394662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41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120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960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000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34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696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97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764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7420A0-2771-4409-9813-335256E62BB5}"/>
              </a:ext>
            </a:extLst>
          </p:cNvPr>
          <p:cNvSpPr/>
          <p:nvPr userDrawn="1"/>
        </p:nvSpPr>
        <p:spPr>
          <a:xfrm>
            <a:off x="0" y="-7014"/>
            <a:ext cx="12192000" cy="263881"/>
          </a:xfrm>
          <a:prstGeom prst="rect">
            <a:avLst/>
          </a:prstGeom>
          <a:solidFill>
            <a:srgbClr val="C320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D1F8F9-F9D7-49F5-9E6F-E481BF3875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3250" y="6584303"/>
            <a:ext cx="12205250" cy="2743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26C97C-014B-46D5-8C59-85DBFF01755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174570" y="394662"/>
            <a:ext cx="731520" cy="731520"/>
          </a:xfrm>
          <a:prstGeom prst="rect">
            <a:avLst/>
          </a:prstGeom>
        </p:spPr>
      </p:pic>
      <p:pic>
        <p:nvPicPr>
          <p:cNvPr id="10" name="Picture 2" descr="JTC logo">
            <a:extLst>
              <a:ext uri="{FF2B5EF4-FFF2-40B4-BE49-F238E27FC236}">
                <a16:creationId xmlns:a16="http://schemas.microsoft.com/office/drawing/2014/main" id="{3825641B-79AC-4FD9-A478-575CD9B38B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348942"/>
            <a:ext cx="205739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15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5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ook Antiqua" panose="02040602050305030304" pitchFamily="18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ok Antiqua" panose="02040602050305030304" pitchFamily="18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ook Antiqua" panose="02040602050305030304" pitchFamily="18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ook Antiqua" panose="02040602050305030304" pitchFamily="18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ook Antiqua" panose="02040602050305030304" pitchFamily="18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ailto:apitts@flsouthern.edu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flsouthern.edu/arts-centers/centers-institutes/justice-teaching-center/home.asp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" t="9879" r="1142" b="13069"/>
          <a:stretch/>
        </p:blipFill>
        <p:spPr>
          <a:xfrm>
            <a:off x="569032" y="1367260"/>
            <a:ext cx="11053935" cy="4846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660400"/>
            <a:ext cx="8850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Justice Teaching Center at Florida Southern College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4091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1B2CF68-7DEF-4836-8927-BA037920E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371" y="0"/>
            <a:ext cx="10036629" cy="1710532"/>
          </a:xfrm>
        </p:spPr>
        <p:txBody>
          <a:bodyPr>
            <a:noAutofit/>
          </a:bodyPr>
          <a:lstStyle/>
          <a:p>
            <a:r>
              <a:rPr lang="en-US" sz="3600" dirty="0"/>
              <a:t>Constitution Day Survey 2022 Data </a:t>
            </a:r>
            <a:br>
              <a:rPr lang="en-US" sz="3600" dirty="0"/>
            </a:br>
            <a:r>
              <a:rPr lang="en-US" sz="2400" dirty="0"/>
              <a:t>Annenberg Public Policy Center of the University of Pennsylvania </a:t>
            </a:r>
          </a:p>
        </p:txBody>
      </p:sp>
      <p:pic>
        <p:nvPicPr>
          <p:cNvPr id="1026" name="Picture 2" descr="Percentage of people who can name the three branches of government - 2021 civics surv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719" y="1447800"/>
            <a:ext cx="4702629" cy="313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e chart of percentage who can name the three branches of government.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5" y="1567196"/>
            <a:ext cx="6667796" cy="498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895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EC56A-5CF2-4E3D-8E2B-40DD2202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Knowledge of the 3 Branches 2023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9906BA-C8E4-42F3-8D13-86024FEBC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98" t="36848" r="38966" b="8865"/>
          <a:stretch/>
        </p:blipFill>
        <p:spPr>
          <a:xfrm>
            <a:off x="2651760" y="1965960"/>
            <a:ext cx="7551171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73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84DD1-EFB6-4574-AB42-91F21A75C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</a:t>
            </a:r>
            <a:r>
              <a:rPr lang="en-US" sz="4000" dirty="0"/>
              <a:t>Knowledge of First Amendment 2023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48FFC8-699F-4470-A040-4FEB4F413E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478" t="16417" r="42906" b="21007"/>
          <a:stretch/>
        </p:blipFill>
        <p:spPr>
          <a:xfrm>
            <a:off x="1534160" y="1935163"/>
            <a:ext cx="878840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97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F6C5A-3CE7-4352-82B5-7E185CC8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</a:t>
            </a:r>
            <a:r>
              <a:rPr lang="en-US" dirty="0">
                <a:latin typeface="Book Antiqua"/>
                <a:ea typeface="Verdana"/>
              </a:rPr>
              <a:t>Public Confidence in Institutions</a:t>
            </a:r>
            <a:endParaRPr lang="en-US" dirty="0"/>
          </a:p>
        </p:txBody>
      </p:sp>
      <p:pic>
        <p:nvPicPr>
          <p:cNvPr id="1026" name="Picture 2" descr="https://apnorc.org/wp-content/uploads/2023/05/chart1-1024x995.png">
            <a:extLst>
              <a:ext uri="{FF2B5EF4-FFF2-40B4-BE49-F238E27FC236}">
                <a16:creationId xmlns:a16="http://schemas.microsoft.com/office/drawing/2014/main" id="{34B09E10-0E00-499B-85CC-0714717C5B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825625"/>
            <a:ext cx="661851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798781-B2A9-4EBA-AF36-8566AAB9AA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60" t="21482" r="60447" b="5476"/>
          <a:stretch/>
        </p:blipFill>
        <p:spPr>
          <a:xfrm>
            <a:off x="7685313" y="2090057"/>
            <a:ext cx="4170537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5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Come Join Us!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830" y="2046513"/>
            <a:ext cx="6498770" cy="4130449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The Justice Teaching Center for Civic Learning inculcates the mission and goals of Florida Southern College to </a:t>
            </a:r>
            <a:r>
              <a:rPr lang="en-US" b="1" dirty="0">
                <a:latin typeface="+mn-lt"/>
              </a:rPr>
              <a:t>prepare students to make a positive and consequential impact on society                                    through engaged, law-focused, civic learning opportunities. </a:t>
            </a:r>
          </a:p>
          <a:p>
            <a:r>
              <a:rPr lang="en-US" dirty="0">
                <a:latin typeface="+mn-lt"/>
              </a:rPr>
              <a:t>Come join us in our work.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4388A-D5D8-4086-BB3C-72B2EA3CC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-2" b="37382"/>
          <a:stretch/>
        </p:blipFill>
        <p:spPr>
          <a:xfrm>
            <a:off x="6306741" y="1690688"/>
            <a:ext cx="5885259" cy="4946532"/>
          </a:xfrm>
          <a:custGeom>
            <a:avLst/>
            <a:gdLst>
              <a:gd name="connsiteX0" fmla="*/ 3140343 w 5485419"/>
              <a:gd name="connsiteY0" fmla="*/ 0 h 4610469"/>
              <a:gd name="connsiteX1" fmla="*/ 5360901 w 5485419"/>
              <a:gd name="connsiteY1" fmla="*/ 919786 h 4610469"/>
              <a:gd name="connsiteX2" fmla="*/ 5485419 w 5485419"/>
              <a:gd name="connsiteY2" fmla="*/ 1056789 h 4610469"/>
              <a:gd name="connsiteX3" fmla="*/ 5485419 w 5485419"/>
              <a:gd name="connsiteY3" fmla="*/ 4610469 h 4610469"/>
              <a:gd name="connsiteX4" fmla="*/ 366137 w 5485419"/>
              <a:gd name="connsiteY4" fmla="*/ 4610469 h 4610469"/>
              <a:gd name="connsiteX5" fmla="*/ 246784 w 5485419"/>
              <a:gd name="connsiteY5" fmla="*/ 4362707 h 4610469"/>
              <a:gd name="connsiteX6" fmla="*/ 0 w 5485419"/>
              <a:gd name="connsiteY6" fmla="*/ 3140344 h 4610469"/>
              <a:gd name="connsiteX7" fmla="*/ 3140343 w 5485419"/>
              <a:gd name="connsiteY7" fmla="*/ 0 h 4610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5419" h="4610469">
                <a:moveTo>
                  <a:pt x="3140343" y="0"/>
                </a:moveTo>
                <a:cubicBezTo>
                  <a:pt x="4007525" y="0"/>
                  <a:pt x="4792611" y="351495"/>
                  <a:pt x="5360901" y="919786"/>
                </a:cubicBezTo>
                <a:lnTo>
                  <a:pt x="5485419" y="1056789"/>
                </a:lnTo>
                <a:lnTo>
                  <a:pt x="5485419" y="4610469"/>
                </a:lnTo>
                <a:lnTo>
                  <a:pt x="366137" y="4610469"/>
                </a:lnTo>
                <a:lnTo>
                  <a:pt x="246784" y="4362707"/>
                </a:lnTo>
                <a:cubicBezTo>
                  <a:pt x="87874" y="3987002"/>
                  <a:pt x="0" y="3573935"/>
                  <a:pt x="0" y="3140344"/>
                </a:cubicBezTo>
                <a:cubicBezTo>
                  <a:pt x="0" y="1405980"/>
                  <a:pt x="1405980" y="0"/>
                  <a:pt x="3140343" y="0"/>
                </a:cubicBezTo>
                <a:close/>
              </a:path>
            </a:pathLst>
          </a:custGeom>
          <a:ln w="63500">
            <a:solidFill>
              <a:srgbClr val="C32032"/>
            </a:solidFill>
            <a:beve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99858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3238A-8CF1-488C-AC75-A365D9E52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Contact: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69943-812C-4F7B-BFF6-DF80B3696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660572" cy="435133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Book Antiqua"/>
                <a:ea typeface="Verdana"/>
              </a:rPr>
              <a:t>Annette Boyd Pitts at </a:t>
            </a:r>
            <a:br>
              <a:rPr lang="en-US" sz="4400" dirty="0"/>
            </a:br>
            <a:r>
              <a:rPr lang="en-US" sz="3200" dirty="0">
                <a:latin typeface="Book Antiqua"/>
                <a:ea typeface="Verdana"/>
                <a:hlinkClick r:id="rId2"/>
              </a:rPr>
              <a:t>apitts@flsouthern.edu</a:t>
            </a:r>
            <a:r>
              <a:rPr lang="en-US" sz="3200" dirty="0">
                <a:latin typeface="Book Antiqua"/>
                <a:ea typeface="Verdana"/>
              </a:rPr>
              <a:t> to schedule training, secure partnerships, and learn more about our programs and resources. </a:t>
            </a:r>
          </a:p>
          <a:p>
            <a:pPr marL="0" indent="0">
              <a:buNone/>
            </a:pPr>
            <a:r>
              <a:rPr lang="en-US" sz="3200" dirty="0">
                <a:latin typeface="Book Antiqua"/>
                <a:ea typeface="Verdana"/>
              </a:rPr>
              <a:t>We would be honored to work with you!</a:t>
            </a:r>
            <a:endParaRPr lang="en-US" sz="4400" dirty="0">
              <a:latin typeface="Book Antiqua"/>
              <a:ea typeface="Verdana"/>
            </a:endParaRPr>
          </a:p>
          <a:p>
            <a:endParaRPr lang="en-US" sz="32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86E0955-B006-4404-A53B-5BCA8D8667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t="2719" r="4291" b="2141"/>
          <a:stretch/>
        </p:blipFill>
        <p:spPr>
          <a:xfrm>
            <a:off x="6954552" y="1690688"/>
            <a:ext cx="3840477" cy="4023360"/>
          </a:xfrm>
          <a:prstGeom prst="ellipse">
            <a:avLst/>
          </a:prstGeom>
          <a:ln w="190500" cap="rnd">
            <a:solidFill>
              <a:srgbClr val="C32032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80764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BAF5C8-E8E5-455F-B297-A775ACD35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Our Goal: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809478-D09D-4A03-BFBC-FE2969D5D2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9121" y="2038316"/>
            <a:ext cx="532570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212529"/>
                </a:solidFill>
                <a:latin typeface="+mn-lt"/>
              </a:rPr>
              <a:t>State and national surveys frequently document how little Americans know about our government, the justice system, and the basic principles underlying our constitutional institutions and design. </a:t>
            </a:r>
          </a:p>
          <a:p>
            <a:pPr marL="0" indent="0" algn="ctr">
              <a:buNone/>
            </a:pPr>
            <a:endParaRPr lang="en-US" sz="2400" dirty="0">
              <a:solidFill>
                <a:srgbClr val="212529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rgbClr val="212529"/>
                </a:solidFill>
                <a:latin typeface="+mn-lt"/>
              </a:rPr>
              <a:t>We want to change that!</a:t>
            </a:r>
            <a:endParaRPr lang="en-US" sz="3200" dirty="0">
              <a:latin typeface="+mn-lt"/>
            </a:endParaRPr>
          </a:p>
        </p:txBody>
      </p:sp>
      <p:pic>
        <p:nvPicPr>
          <p:cNvPr id="1028" name="Picture 4" descr="woman standing at front of concrete fence wearing academic uni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48" y="2038316"/>
            <a:ext cx="5757843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00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539" y="1296955"/>
            <a:ext cx="6727371" cy="760445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n-lt"/>
              </a:rPr>
              <a:t>What is Justice Teaching?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700520" y="2224315"/>
            <a:ext cx="5545460" cy="4800600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Flagship program created by Justice R. Fred Lewis (Ret.).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Partners judges and attorneys as trained </a:t>
            </a:r>
            <a:r>
              <a:rPr lang="en-US" sz="5000" b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resource persons with schools </a:t>
            </a:r>
            <a:r>
              <a:rPr lang="en-US" sz="50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to support teachers and classroom instruction. </a:t>
            </a:r>
            <a:endParaRPr lang="en-U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Resource materials aligned with </a:t>
            </a:r>
            <a:r>
              <a:rPr lang="en-US" sz="5000" b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state standards </a:t>
            </a:r>
            <a:r>
              <a:rPr lang="en-US" sz="50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in civics and government.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New infrastructure and</a:t>
            </a:r>
            <a:r>
              <a:rPr lang="en-US" sz="5000" b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 experiential programs and resources </a:t>
            </a:r>
            <a:r>
              <a:rPr lang="en-US" sz="50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for students of all ages.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b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Professional development </a:t>
            </a:r>
            <a:r>
              <a:rPr lang="en-US" sz="50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and training opportunities to expand </a:t>
            </a:r>
            <a:r>
              <a:rPr lang="en-US" sz="5000" dirty="0">
                <a:latin typeface="Comic Sans MS" panose="030F0702030302020204" pitchFamily="66" charset="0"/>
                <a:ea typeface="Verdana"/>
              </a:rPr>
              <a:t>civic </a:t>
            </a:r>
            <a:r>
              <a:rPr lang="en-US" sz="50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knowledge and skills.</a:t>
            </a:r>
          </a:p>
        </p:txBody>
      </p:sp>
      <p:pic>
        <p:nvPicPr>
          <p:cNvPr id="1026" name="Picture 2" descr="photo of r. fred lew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498" y="1296955"/>
            <a:ext cx="4572000" cy="4572000"/>
          </a:xfrm>
          <a:prstGeom prst="ellipse">
            <a:avLst/>
          </a:prstGeom>
          <a:ln w="190500" cap="rnd">
            <a:solidFill>
              <a:srgbClr val="C32032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84754B-F95B-4067-A56F-D31FD6D9BDDA}"/>
              </a:ext>
            </a:extLst>
          </p:cNvPr>
          <p:cNvSpPr txBox="1"/>
          <p:nvPr/>
        </p:nvSpPr>
        <p:spPr>
          <a:xfrm>
            <a:off x="6591768" y="5933609"/>
            <a:ext cx="5545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cap="all" dirty="0">
                <a:solidFill>
                  <a:srgbClr val="707372"/>
                </a:solidFill>
                <a:effectLst/>
                <a:latin typeface="Book Antiqua" panose="02040602050305030304" pitchFamily="18" charset="0"/>
              </a:rPr>
              <a:t>Justice R. Fred Lewis</a:t>
            </a:r>
          </a:p>
          <a:p>
            <a:pPr algn="ctr"/>
            <a:r>
              <a:rPr lang="en-US" sz="1200" b="0" i="0" cap="all" dirty="0">
                <a:solidFill>
                  <a:srgbClr val="707372"/>
                </a:solidFill>
                <a:effectLst/>
                <a:latin typeface="Book Antiqua" panose="02040602050305030304" pitchFamily="18" charset="0"/>
              </a:rPr>
              <a:t>EMINENT PROFESSOR OF LAW AND LETTERS,</a:t>
            </a:r>
            <a:br>
              <a:rPr lang="en-US" sz="1200" dirty="0">
                <a:latin typeface="Book Antiqua" panose="02040602050305030304" pitchFamily="18" charset="0"/>
              </a:rPr>
            </a:br>
            <a:r>
              <a:rPr lang="en-US" sz="1200" b="0" i="0" cap="all" dirty="0">
                <a:solidFill>
                  <a:srgbClr val="707372"/>
                </a:solidFill>
                <a:effectLst/>
                <a:latin typeface="Book Antiqua" panose="02040602050305030304" pitchFamily="18" charset="0"/>
              </a:rPr>
              <a:t>JUSTICE SUPREME COURT OF FLORIDA (RETIRED)</a:t>
            </a:r>
            <a:endParaRPr lang="en-US" sz="1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247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55371" y="638176"/>
            <a:ext cx="8871857" cy="54937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32032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91473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AA3335-9AF9-40D7-BADB-F3272B4FD7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819" y="1813530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latin typeface="+mn-lt"/>
                <a:ea typeface="Verdana"/>
              </a:rPr>
              <a:t>Nationally Recognized Model:</a:t>
            </a:r>
            <a:br>
              <a:rPr lang="en-US" sz="4400" b="1" dirty="0">
                <a:latin typeface="+mn-lt"/>
              </a:rPr>
            </a:br>
            <a:endParaRPr lang="en-US" sz="4400" b="1" dirty="0">
              <a:latin typeface="+mn-lt"/>
              <a:ea typeface="Verdana"/>
            </a:endParaRPr>
          </a:p>
          <a:p>
            <a:pPr marL="0" indent="0" algn="ctr">
              <a:buNone/>
            </a:pPr>
            <a:r>
              <a:rPr lang="en-US" sz="2800" b="1" dirty="0">
                <a:latin typeface="+mn-lt"/>
                <a:ea typeface="Verdana"/>
              </a:rPr>
              <a:t>Sandra Day O’Connor National Advancements in Civics Award</a:t>
            </a:r>
            <a:endParaRPr lang="en-US" dirty="0">
              <a:latin typeface="+mn-lt"/>
              <a:ea typeface="Verdana"/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F033F709-20EE-4F6B-AB42-3F82FF9314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tretch/>
        </p:blipFill>
        <p:spPr>
          <a:xfrm>
            <a:off x="6172200" y="1493392"/>
            <a:ext cx="5715000" cy="45876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3203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26273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894" y="2013857"/>
            <a:ext cx="3932237" cy="2133600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latin typeface="+mn-lt"/>
              </a:rPr>
              <a:t>Website Resources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/>
          <a:srcRect l="9679" t="16485" r="10203" b="30764"/>
          <a:stretch/>
        </p:blipFill>
        <p:spPr>
          <a:xfrm>
            <a:off x="4690388" y="1129010"/>
            <a:ext cx="7166307" cy="265409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9730" t="14677" r="21040" b="40475"/>
          <a:stretch/>
        </p:blipFill>
        <p:spPr>
          <a:xfrm>
            <a:off x="4690388" y="3566308"/>
            <a:ext cx="7093235" cy="30211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036AEF-8C5C-4220-BC82-D36151C2C0A5}"/>
              </a:ext>
            </a:extLst>
          </p:cNvPr>
          <p:cNvSpPr txBox="1"/>
          <p:nvPr/>
        </p:nvSpPr>
        <p:spPr>
          <a:xfrm>
            <a:off x="431864" y="5243804"/>
            <a:ext cx="3932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ook Antiqua" panose="02040602050305030304" pitchFamily="18" charset="0"/>
              </a:rPr>
              <a:t>Visit us </a:t>
            </a:r>
            <a:r>
              <a:rPr lang="en-US" dirty="0">
                <a:latin typeface="Book Antiqua" panose="02040602050305030304" pitchFamily="18" charset="0"/>
                <a:hlinkClick r:id="rId4"/>
              </a:rPr>
              <a:t>here</a:t>
            </a:r>
            <a:r>
              <a:rPr lang="en-US" dirty="0">
                <a:latin typeface="Book Antiqua" panose="02040602050305030304" pitchFamily="18" charset="0"/>
              </a:rPr>
              <a:t> to learn more!</a:t>
            </a:r>
          </a:p>
        </p:txBody>
      </p:sp>
    </p:spTree>
    <p:extLst>
      <p:ext uri="{BB962C8B-B14F-4D97-AF65-F5344CB8AC3E}">
        <p14:creationId xmlns:p14="http://schemas.microsoft.com/office/powerpoint/2010/main" val="326729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Classroom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248" y="171580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Book Antiqua"/>
                <a:ea typeface="Verdana"/>
              </a:rPr>
              <a:t>Many civics, government, and law resources are </a:t>
            </a:r>
            <a:r>
              <a:rPr lang="en-US" b="1" dirty="0">
                <a:latin typeface="Book Antiqua"/>
                <a:ea typeface="Verdana"/>
              </a:rPr>
              <a:t>aligned with the state standards in civics and government</a:t>
            </a:r>
            <a:r>
              <a:rPr lang="en-US" dirty="0">
                <a:latin typeface="Book Antiqua"/>
                <a:ea typeface="Verdana"/>
              </a:rPr>
              <a:t>. </a:t>
            </a:r>
          </a:p>
          <a:p>
            <a:r>
              <a:rPr lang="en-US" dirty="0">
                <a:latin typeface="Book Antiqua"/>
                <a:ea typeface="Verdana"/>
              </a:rPr>
              <a:t>New state standards in civics and government in 2023</a:t>
            </a:r>
          </a:p>
          <a:p>
            <a:r>
              <a:rPr lang="en-US" dirty="0"/>
              <a:t>Nonpartisan, engaging and experiential materials and training.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ABB202A-4989-4C55-B2EF-4591AF6309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" t="10425" r="4659" b="5987"/>
          <a:stretch/>
        </p:blipFill>
        <p:spPr>
          <a:xfrm>
            <a:off x="1325464" y="3891469"/>
            <a:ext cx="3937519" cy="23939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1A6A65-4306-4ADB-9E4A-C8F81B8FCB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" t="7643" r="1785" b="5356"/>
          <a:stretch/>
        </p:blipFill>
        <p:spPr>
          <a:xfrm>
            <a:off x="6573418" y="3891469"/>
            <a:ext cx="3937519" cy="23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2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2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2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43932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         Training and Professional Development</a:t>
            </a:r>
            <a:endParaRPr lang="en-US" altLang="en-US" sz="4000" dirty="0">
              <a:latin typeface="Copperplate Gothic Bold" panose="020E0705020206020404" pitchFamily="34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42876" y="1817914"/>
            <a:ext cx="6735610" cy="4302487"/>
          </a:xfrm>
        </p:spPr>
        <p:txBody>
          <a:bodyPr>
            <a:normAutofit/>
          </a:bodyPr>
          <a:lstStyle/>
          <a:p>
            <a:r>
              <a:rPr lang="en-US" altLang="en-US" dirty="0"/>
              <a:t>Host professional development experiences for teachers</a:t>
            </a:r>
          </a:p>
          <a:p>
            <a:r>
              <a:rPr lang="en-US" altLang="en-US" dirty="0"/>
              <a:t>Partnership training for attorneys and judges</a:t>
            </a:r>
          </a:p>
          <a:p>
            <a:r>
              <a:rPr lang="en-US" altLang="en-US" dirty="0"/>
              <a:t>Voluntary bar training</a:t>
            </a:r>
          </a:p>
          <a:p>
            <a:r>
              <a:rPr lang="en-US" altLang="en-US" dirty="0"/>
              <a:t>Case study approach and other civics, government, and law resources</a:t>
            </a:r>
          </a:p>
          <a:p>
            <a:r>
              <a:rPr lang="en-US" altLang="en-US" dirty="0"/>
              <a:t>Simulate trials or appellate hearings as culminating events</a:t>
            </a:r>
          </a:p>
          <a:p>
            <a:endParaRPr lang="en-US" alt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332" y="1637112"/>
            <a:ext cx="3362468" cy="448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23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             </a:t>
            </a:r>
            <a:r>
              <a:rPr lang="en-US" sz="6000" dirty="0"/>
              <a:t>Who Needs Civics?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9405" y="5207518"/>
            <a:ext cx="4474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2"/>
                </a:solidFill>
              </a:rPr>
              <a:t>Schools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71" y="3238403"/>
            <a:ext cx="4422696" cy="184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889" y="3229145"/>
            <a:ext cx="3520440" cy="219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99889" y="4406633"/>
            <a:ext cx="352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solidFill>
                <a:schemeClr val="tx2"/>
              </a:solidFill>
            </a:endParaRPr>
          </a:p>
          <a:p>
            <a:pPr algn="ctr"/>
            <a:r>
              <a:rPr lang="en-US" sz="5400" b="1" dirty="0">
                <a:solidFill>
                  <a:schemeClr val="tx2"/>
                </a:solidFill>
              </a:rPr>
              <a:t>The Public </a:t>
            </a:r>
          </a:p>
        </p:txBody>
      </p:sp>
      <p:sp>
        <p:nvSpPr>
          <p:cNvPr id="6" name="Down Arrow 5"/>
          <p:cNvSpPr/>
          <p:nvPr/>
        </p:nvSpPr>
        <p:spPr>
          <a:xfrm>
            <a:off x="2955359" y="1721696"/>
            <a:ext cx="655320" cy="1390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9032449" y="1690688"/>
            <a:ext cx="655320" cy="1390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52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3680</TotalTime>
  <Words>587</Words>
  <Application>Microsoft Office PowerPoint</Application>
  <PresentationFormat>Widescreen</PresentationFormat>
  <Paragraphs>64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Book Antiqua</vt:lpstr>
      <vt:lpstr>Calibri</vt:lpstr>
      <vt:lpstr>Calibri Light</vt:lpstr>
      <vt:lpstr>Comic Sans MS</vt:lpstr>
      <vt:lpstr>Copperplate Gothic Bold</vt:lpstr>
      <vt:lpstr>Verdana</vt:lpstr>
      <vt:lpstr>1_Office Theme</vt:lpstr>
      <vt:lpstr>                      </vt:lpstr>
      <vt:lpstr>Our Goal:</vt:lpstr>
      <vt:lpstr>What is Justice Teaching?</vt:lpstr>
      <vt:lpstr>PowerPoint Presentation</vt:lpstr>
      <vt:lpstr>PowerPoint Presentation</vt:lpstr>
      <vt:lpstr>Website Resources</vt:lpstr>
      <vt:lpstr>Classroom Materials</vt:lpstr>
      <vt:lpstr>         Training and Professional Development</vt:lpstr>
      <vt:lpstr>               Who Needs Civics? </vt:lpstr>
      <vt:lpstr>Constitution Day Survey 2022 Data  Annenberg Public Policy Center of the University of Pennsylvania </vt:lpstr>
      <vt:lpstr>          Knowledge of the 3 Branches 2023</vt:lpstr>
      <vt:lpstr>        Knowledge of First Amendment 2023</vt:lpstr>
      <vt:lpstr>          Public Confidence in Institutions</vt:lpstr>
      <vt:lpstr>Come Join Us!</vt:lpstr>
      <vt:lpstr>Contact: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Pitts, Annette</dc:creator>
  <cp:lastModifiedBy>Pitts, Annette</cp:lastModifiedBy>
  <cp:revision>129</cp:revision>
  <dcterms:created xsi:type="dcterms:W3CDTF">2021-06-11T19:40:34Z</dcterms:created>
  <dcterms:modified xsi:type="dcterms:W3CDTF">2023-09-15T19:43:34Z</dcterms:modified>
</cp:coreProperties>
</file>